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5"/>
  </p:notesMasterIdLst>
  <p:sldIdLst>
    <p:sldId id="256" r:id="rId2"/>
    <p:sldId id="264" r:id="rId3"/>
    <p:sldId id="257" r:id="rId4"/>
    <p:sldId id="268" r:id="rId5"/>
    <p:sldId id="286" r:id="rId6"/>
    <p:sldId id="287" r:id="rId7"/>
    <p:sldId id="288" r:id="rId8"/>
    <p:sldId id="289" r:id="rId9"/>
    <p:sldId id="293" r:id="rId10"/>
    <p:sldId id="294" r:id="rId11"/>
    <p:sldId id="269" r:id="rId12"/>
    <p:sldId id="295" r:id="rId13"/>
    <p:sldId id="296" r:id="rId14"/>
    <p:sldId id="297" r:id="rId15"/>
    <p:sldId id="298" r:id="rId16"/>
    <p:sldId id="299" r:id="rId17"/>
    <p:sldId id="300" r:id="rId18"/>
    <p:sldId id="270" r:id="rId19"/>
    <p:sldId id="303" r:id="rId20"/>
    <p:sldId id="304" r:id="rId21"/>
    <p:sldId id="305" r:id="rId22"/>
    <p:sldId id="306" r:id="rId23"/>
    <p:sldId id="307" r:id="rId24"/>
    <p:sldId id="271" r:id="rId25"/>
    <p:sldId id="308" r:id="rId26"/>
    <p:sldId id="272" r:id="rId27"/>
    <p:sldId id="302" r:id="rId28"/>
    <p:sldId id="273" r:id="rId29"/>
    <p:sldId id="309" r:id="rId30"/>
    <p:sldId id="274" r:id="rId31"/>
    <p:sldId id="301" r:id="rId32"/>
    <p:sldId id="290" r:id="rId33"/>
    <p:sldId id="291" r:id="rId34"/>
    <p:sldId id="292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63" r:id="rId4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B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69154-F98D-CA42-0788-909E931FA3ED}" v="587" dt="2024-05-15T08:30:57.049"/>
    <p1510:client id="{A0D7A929-7E06-DDB9-4A17-29D7ABEA5014}" v="1314" dt="2024-05-15T08:34:15.465"/>
    <p1510:client id="{CE654154-F624-CE9E-1A05-CE62E4F793E3}" v="2038" dt="2024-05-15T07:45:19.4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CF3D1-2515-4A89-BD31-AA4DA7A47014}" type="datetimeFigureOut">
              <a:t>15.05.2024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D413-D9E9-4FD5-95F9-3B987EF9A9EC}" type="slidenum"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6223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ell-formed.eigenfactor.org/radial.html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geo=PL&amp;q=%2Fm%2F09nqf,%2Fm%2F02l6h&amp;hl=pl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modeling.stat.columbia.edu/2009/07/15/hard_sell_for_b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action.com/gallery/worldpop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ega.github.io/vega/examples/overview-plus-detail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publicdata/explore?ds=z8o7pt6rd5uqa6_#!ctype=l&amp;strail=false&amp;bcs=d&amp;nselm=h&amp;met_y=unemployment&amp;fdim_y=seasonality:sa&amp;scale_y=lin&amp;ind_y=false&amp;rdim=country_group&amp;idim=country_group:non-eu&amp;idim=country:pl:at:hr:bg:be:cy:cz:ee:dk:fi:fr:el:es:nl:ie:lt:lu:lv:mt:de:pt:ro:sk:si:se:hu:uk:it:is:no:ch:tr&amp;ifdim=country_group&amp;hl=pl&amp;dl=pl&amp;ind=false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publicdata/explore?ds=dj48l9qpd27ep_#!ctype=l&amp;strail=false&amp;bcs=d&amp;nselm=h&amp;met_y=price&amp;fdim_y=CURRENCY:EUR&amp;fdim_y=fuel_type:unleaded&amp;scale_y=lin&amp;ind_y=false&amp;rdim=MEMBER_STATE&amp;idim=MEMBER_STATE:AT:BE:BG:CY:CZ:EE:DK:FI:FR:GR:ES:NL:IE:LT:IT:HU:GB:SE:SI:SK:RO:PL:DE:MT:LV&amp;ifdim=MEMBER_STATE&amp;tdim=true&amp;hl=pl&amp;dl=pl&amp;ind=false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map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pl/Harry-Potter-Prisoner-Azkaban-illustrated/dp/1526666324/ref=sr_1_1?__mk_pl_PL=%C3%85M%C3%85%C5%BD%C3%95%C3%91&amp;dib=eyJ2IjoiMSJ9.LawOORbPDc3rPs0_1haZQ3_iyG5OUb83ilRbY0Ip1NNK0SnXweTEI-nATw5As-KFji0hwx3QcspPVJW97XL-ow-hvzKndQa7WyBtGwmKqptJ2BTA5OtlKL5qCcsba2Vdt5xli5XedoJgEktD4FdbxqJ8wtgkqxNvtAzBpc00yHLOJ6ZoPxYK7f0kHvSUiIQA1AUd3nk5TJQKH_FwqVfJQyvO--kdtFtZitOCvbDgFwk.p3jU9U6Eh-tOWob6YggAama_Z2mqH0E_s7t5cuzze6o&amp;dib_tag=se&amp;keywords=harry+potter&amp;qid=1715759845&amp;s=books&amp;sr=1-1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l.tradingview.com/markets/stocks-poland/market-movers-active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Wprowadzenie powinno skupić się na zainteresowaniu publiczności tematem oraz wyjaśnieniu, jakie korzyści mogą wyniknąć z analizy danych przy użyciu prezentowanych narzędzi. Możemy także zarysować plan prezentacji, aby uczestnicy wiedzieli, czego mogą się spodziewać. Dodatkowo, warto zachęcić do interakcji i zadawania pytań już na samym początku, aby stworzyć atmosferę współpracy i zaangażowania.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4D413-D9E9-4FD5-95F9-3B987EF9A9EC}" type="slidenum"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8527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http://well-formed.eigenfactor.org/radial.html</a:t>
            </a:r>
            <a:br>
              <a:rPr lang="en-US">
                <a:cs typeface="Calibri"/>
              </a:rPr>
            </a:b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4D413-D9E9-4FD5-95F9-3B987EF9A9EC}" type="slidenum">
              <a:rPr lang="pl-PL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3460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https://trends.google.com/trends/explore?geo=PL&amp;q=%2Fm%2F09nqf,%2Fm%2F02l6h&amp;hl=pl</a:t>
            </a:r>
            <a:endParaRPr lang="pl-PL">
              <a:cs typeface="Calibri" panose="020F0502020204030204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4D413-D9E9-4FD5-95F9-3B987EF9A9EC}" type="slidenum">
              <a:rPr lang="pl-PL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1302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https://statmodeling.stat.columbia.edu/2009/07/15/hard_sell_for_b/</a:t>
            </a:r>
            <a:endParaRPr lang="pl-PL">
              <a:cs typeface="Calibri" panose="020F0502020204030204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4D413-D9E9-4FD5-95F9-3B987EF9A9EC}" type="slidenum">
              <a:rPr lang="pl-PL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6875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https://visualaction.com/gallery/worldpop/</a:t>
            </a:r>
            <a:endParaRPr lang="pl-PL">
              <a:cs typeface="Calibri" panose="020F0502020204030204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4D413-D9E9-4FD5-95F9-3B987EF9A9EC}" type="slidenum">
              <a:rPr lang="pl-PL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166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4D413-D9E9-4FD5-95F9-3B987EF9A9EC}" type="slidenum">
              <a:rPr lang="pl-PL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423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hlinkClick r:id="rId3"/>
              </a:rPr>
              <a:t>https://vega.github.io/vega/examples/overview-plus-detail/</a:t>
            </a:r>
            <a:endParaRPr lang="en-US">
              <a:cs typeface="Calibri" panose="020F0502020204030204"/>
            </a:endParaRPr>
          </a:p>
          <a:p>
            <a:endParaRPr lang="pl-PL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4D413-D9E9-4FD5-95F9-3B987EF9A9EC}" type="slidenum">
              <a:rPr lang="pl-PL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1315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Przykład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katalog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pulpicie</a:t>
            </a:r>
            <a:r>
              <a:rPr lang="en-US">
                <a:cs typeface="Calibri"/>
              </a:rPr>
              <a:t> 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4D413-D9E9-4FD5-95F9-3B987EF9A9EC}" type="slidenum">
              <a:rPr lang="pl-PL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26740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>
                <a:hlinkClick r:id="rId3"/>
              </a:rPr>
              <a:t>https://www.google.com/publicdata/explore?ds=z8o7pt6rd5uqa6_#!ctype=l&amp;strail=false&amp;bcs=d&amp;nselm=h&amp;met_y=unemployment&amp;fdim_y=seasonality:sa&amp;scale_y=lin&amp;ind_y=false&amp;rdim=country_group&amp;idim=country_group:non-eu&amp;idim=country:pl:at:hr:bg:be:cy:cz:ee:dk:fi:fr:el:es:nl:ie:lt:lu:lv:mt:de:pt:ro:sk:si:se:hu:uk:it:is:no:ch:tr&amp;ifdim=country_group&amp;hl=pl&amp;dl=pl&amp;ind=false</a:t>
            </a:r>
            <a:endParaRPr lang="en-US">
              <a:cs typeface="Calibri" panose="020F0502020204030204"/>
            </a:endParaRPr>
          </a:p>
          <a:p>
            <a:endParaRPr lang="pl-PL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4D413-D9E9-4FD5-95F9-3B987EF9A9EC}" type="slidenum">
              <a:rPr lang="pl-PL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1300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google.com/publicdata/explore?ds=dj48l9qpd27ep_#!ctype=l&amp;strail=false&amp;bcs=d&amp;nselm=h&amp;met_y=price&amp;fdim_y=CURRENCY:EUR&amp;fdim_y=fuel_type:unleaded&amp;scale_y=lin&amp;ind_y=false&amp;rdim=MEMBER_STATE&amp;idim=MEMBER_STATE:AT:BE:BG:CY:CZ:EE:DK:FI:FR:GR:ES:NL:IE:LT:IT:HU:GB:SE:SI:SK:RO:PL:DE:MT:LV&amp;ifdim=MEMBER_STATE&amp;tdim=true&amp;hl=pl&amp;dl=pl&amp;ind=false</a:t>
            </a:r>
            <a:endParaRPr lang="pl-PL">
              <a:cs typeface="Calibri" panose="020F0502020204030204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4D413-D9E9-4FD5-95F9-3B987EF9A9EC}" type="slidenum">
              <a:rPr lang="pl-PL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7424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https://www.flickr.com/map</a:t>
            </a:r>
            <a:endParaRPr lang="pl-PL">
              <a:cs typeface="Calibri" panose="020F0502020204030204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4D413-D9E9-4FD5-95F9-3B987EF9A9EC}" type="slidenum">
              <a:rPr lang="pl-PL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7966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amazon.pl/Harry-Potter-Prisoner-Azkaban-illustrated/dp/1526666324/ref=sr_1_1?__mk_pl_PL=%C3%85M%C3%85%C5%BD%C3%95%C3%91&amp;dib=eyJ2IjoiMSJ9.LawOORbPDc3rPs0_1haZQ3_iyG5OUb83ilRbY0Ip1NNK0SnXweTEI-nATw5As-KFji0hwx3QcspPVJW97XL-ow-hvzKndQa7WyBtGwmKqptJ2BTA5OtlKL5qCcsba2Vdt5xli5XedoJgEktD4FdbxqJ8wtgkqxNvtAzBpc00yHLOJ6ZoPxYK7f0kHvSUiIQA1AUd3nk5TJQKH_FwqVfJQyvO--kdtFtZitOCvbDgFwk.p3jU9U6Eh-tOWob6YggAama_Z2mqH0E_s7t5cuzze6o&amp;dib_tag=se&amp;keywords=harry+potter&amp;qid=1715759845&amp;s=books&amp;sr=1-1</a:t>
            </a:r>
            <a:endParaRPr lang="pl-PL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4D413-D9E9-4FD5-95F9-3B987EF9A9EC}" type="slidenum">
              <a:rPr lang="pl-PL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318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https://pl.tradingview.com/markets/stocks-poland/market-movers-active/</a:t>
            </a:r>
            <a:endParaRPr lang="en-US">
              <a:ea typeface="Calibri"/>
              <a:cs typeface="Calibri"/>
              <a:hlinkClick r:id="" action="ppaction://noaction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4D413-D9E9-4FD5-95F9-3B987EF9A9EC}" type="slidenum">
              <a:rPr lang="pl-PL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182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540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66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2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15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9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8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25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8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43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07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4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35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trello.com/b/ZbyCf4NV/moja-tablica-trello" TargetMode="External"/><Relationship Id="rId3" Type="http://schemas.openxmlformats.org/officeDocument/2006/relationships/hyperlink" Target="https://botland.com.pl/12-elektronika" TargetMode="External"/><Relationship Id="rId7" Type="http://schemas.openxmlformats.org/officeDocument/2006/relationships/hyperlink" Target="https://github.com/KubaPlayer1/IotProjekt/tree/main/IoTProjekt" TargetMode="External"/><Relationship Id="rId2" Type="http://schemas.openxmlformats.org/officeDocument/2006/relationships/hyperlink" Target="https://trends.google.com/trends/explore?geo=PL&amp;q=%2Fg%2F11s8zzwmc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maps/" TargetMode="External"/><Relationship Id="rId5" Type="http://schemas.openxmlformats.org/officeDocument/2006/relationships/hyperlink" Target="https://www.otomoto.pl/" TargetMode="External"/><Relationship Id="rId4" Type="http://schemas.openxmlformats.org/officeDocument/2006/relationships/hyperlink" Target="https://www.morele.net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Wykres">
            <a:extLst>
              <a:ext uri="{FF2B5EF4-FFF2-40B4-BE49-F238E27FC236}">
                <a16:creationId xmlns:a16="http://schemas.microsoft.com/office/drawing/2014/main" id="{6060F0D9-9816-8E11-6E8D-D8890187C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6" b="632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9" name="Rectangle 19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4C474D7B-2F87-9DF3-25FF-4812B05FA145}"/>
              </a:ext>
            </a:extLst>
          </p:cNvPr>
          <p:cNvSpPr txBox="1"/>
          <p:nvPr/>
        </p:nvSpPr>
        <p:spPr>
          <a:xfrm>
            <a:off x="643466" y="643467"/>
            <a:ext cx="5452529" cy="356924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Dendrogramy, wykresy i inne infografiki</a:t>
            </a:r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F6A5F5C-164D-F221-0446-754AE62ABF90}"/>
              </a:ext>
            </a:extLst>
          </p:cNvPr>
          <p:cNvSpPr txBox="1"/>
          <p:nvPr/>
        </p:nvSpPr>
        <p:spPr>
          <a:xfrm>
            <a:off x="9448800" y="6305550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l-PL" sz="1000">
                <a:solidFill>
                  <a:schemeClr val="bg1">
                    <a:lumMod val="65000"/>
                  </a:schemeClr>
                </a:solidFill>
              </a:rPr>
              <a:t>Opracował</a:t>
            </a:r>
            <a:br>
              <a:rPr lang="pl-PL" sz="1000">
                <a:solidFill>
                  <a:schemeClr val="bg1">
                    <a:lumMod val="65000"/>
                  </a:schemeClr>
                </a:solidFill>
              </a:rPr>
            </a:br>
            <a:r>
              <a:rPr lang="pl-PL" sz="1000">
                <a:solidFill>
                  <a:schemeClr val="bg1">
                    <a:lumMod val="65000"/>
                  </a:schemeClr>
                </a:solidFill>
              </a:rPr>
              <a:t>Jakub Glonek</a:t>
            </a:r>
            <a:br>
              <a:rPr lang="pl-PL" sz="1000">
                <a:solidFill>
                  <a:schemeClr val="bg1">
                    <a:lumMod val="65000"/>
                  </a:schemeClr>
                </a:solidFill>
              </a:rPr>
            </a:br>
            <a:r>
              <a:rPr lang="pl-PL" sz="1000">
                <a:solidFill>
                  <a:schemeClr val="bg1">
                    <a:lumMod val="65000"/>
                  </a:schemeClr>
                </a:solidFill>
              </a:rPr>
              <a:t>Jakub Kośmider</a:t>
            </a:r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4EF43B8E-9D1E-8759-1EA5-06938A9C6F40}"/>
              </a:ext>
            </a:extLst>
          </p:cNvPr>
          <p:cNvSpPr txBox="1"/>
          <p:nvPr/>
        </p:nvSpPr>
        <p:spPr>
          <a:xfrm>
            <a:off x="684695" y="19878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Tekstowe</a:t>
            </a:r>
          </a:p>
        </p:txBody>
      </p:sp>
      <p:pic>
        <p:nvPicPr>
          <p:cNvPr id="5" name="Obraz 4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DF1331DF-8268-9966-FFFA-0FEE37695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96" y="559017"/>
            <a:ext cx="11595653" cy="546388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1B3EE2E2-A63E-31E0-B138-36D9E812723A}"/>
              </a:ext>
            </a:extLst>
          </p:cNvPr>
          <p:cNvSpPr txBox="1"/>
          <p:nvPr/>
        </p:nvSpPr>
        <p:spPr>
          <a:xfrm>
            <a:off x="684695" y="6129130"/>
            <a:ext cx="5018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>
                <a:ea typeface="+mn-lt"/>
                <a:cs typeface="+mn-lt"/>
              </a:rPr>
              <a:t>https://www.kmd.net/career/kmdtalentlab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1018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0ACCD67-F38B-6B1E-FF1C-3252AE6D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ea typeface="+mj-lt"/>
                <a:cs typeface="+mj-lt"/>
              </a:rPr>
              <a:t>2. Co jest z czym powiązane?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AB36BD57-9FD1-0B5D-0DCD-265A1A417CD4}"/>
              </a:ext>
            </a:extLst>
          </p:cNvPr>
          <p:cNvSpPr txBox="1"/>
          <p:nvPr/>
        </p:nvSpPr>
        <p:spPr>
          <a:xfrm>
            <a:off x="1082261" y="3434521"/>
            <a:ext cx="1003189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>
                <a:ea typeface="+mn-lt"/>
                <a:cs typeface="+mn-lt"/>
              </a:rPr>
              <a:t>W kontekście analizy danych, kluczową kwestią jest zrozumienie relacji między różnymi elementami informacji. Zasady </a:t>
            </a:r>
            <a:r>
              <a:rPr lang="pl-PL" err="1">
                <a:ea typeface="+mn-lt"/>
                <a:cs typeface="+mn-lt"/>
              </a:rPr>
              <a:t>Gestaltu</a:t>
            </a:r>
            <a:r>
              <a:rPr lang="pl-PL">
                <a:ea typeface="+mn-lt"/>
                <a:cs typeface="+mn-lt"/>
              </a:rPr>
              <a:t>, oparte na sposobie, w jaki ludzki umysł organizuje wrażenia wizualne, odgrywają tu istotną rolę. Podświadomie grupujemy podobne elementy, co wpływa na nasze odbieranie informacji i ich interpretację. Odkrycie, jak dane są ze sobą powiązane, jest kluczowe dla budowy czytelnych i efektywnych prezentacji danych.</a:t>
            </a:r>
            <a:endParaRPr lang="pl-PL"/>
          </a:p>
          <a:p>
            <a:pPr algn="l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632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E0F7D245-3342-FB9D-821C-4FF46EC3F5E7}"/>
              </a:ext>
            </a:extLst>
          </p:cNvPr>
          <p:cNvSpPr txBox="1"/>
          <p:nvPr/>
        </p:nvSpPr>
        <p:spPr>
          <a:xfrm>
            <a:off x="1115391" y="1082260"/>
            <a:ext cx="421198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/>
              <a:t>Zasady </a:t>
            </a:r>
            <a:r>
              <a:rPr lang="pl-PL" err="1"/>
              <a:t>Gestaltu</a:t>
            </a:r>
            <a:r>
              <a:rPr lang="pl-PL"/>
              <a:t> obejmują:</a:t>
            </a:r>
          </a:p>
          <a:p>
            <a:endParaRPr lang="pl-PL"/>
          </a:p>
          <a:p>
            <a:pPr marL="285750" indent="-285750">
              <a:buFont typeface="Calibri"/>
              <a:buChar char="-"/>
            </a:pPr>
            <a:r>
              <a:rPr lang="pl-PL"/>
              <a:t>Podobieństwo,</a:t>
            </a:r>
          </a:p>
          <a:p>
            <a:pPr marL="285750" indent="-285750">
              <a:buFont typeface="Calibri"/>
              <a:buChar char="-"/>
            </a:pPr>
            <a:r>
              <a:rPr lang="pl-PL"/>
              <a:t>Bliskość,</a:t>
            </a:r>
          </a:p>
          <a:p>
            <a:pPr marL="285750" indent="-285750">
              <a:buFont typeface="Calibri"/>
              <a:buChar char="-"/>
            </a:pPr>
            <a:r>
              <a:rPr lang="pl-PL"/>
              <a:t>Ciągłość,</a:t>
            </a:r>
          </a:p>
          <a:p>
            <a:pPr marL="285750" indent="-285750">
              <a:buFont typeface="Calibri"/>
              <a:buChar char="-"/>
            </a:pPr>
            <a:r>
              <a:rPr lang="pl-PL"/>
              <a:t>Domknięcie,</a:t>
            </a:r>
          </a:p>
          <a:p>
            <a:pPr marL="285750" indent="-285750">
              <a:buFont typeface="Calibri"/>
              <a:buChar char="-"/>
            </a:pPr>
            <a:r>
              <a:rPr lang="pl-PL"/>
              <a:t>Symetria.</a:t>
            </a:r>
          </a:p>
        </p:txBody>
      </p:sp>
    </p:spTree>
    <p:extLst>
      <p:ext uri="{BB962C8B-B14F-4D97-AF65-F5344CB8AC3E}">
        <p14:creationId xmlns:p14="http://schemas.microsoft.com/office/powerpoint/2010/main" val="332251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3D81FB35-28E4-7B23-1E72-88161435CDA7}"/>
              </a:ext>
            </a:extLst>
          </p:cNvPr>
          <p:cNvSpPr txBox="1"/>
          <p:nvPr/>
        </p:nvSpPr>
        <p:spPr>
          <a:xfrm>
            <a:off x="651565" y="27608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Spójność</a:t>
            </a:r>
          </a:p>
        </p:txBody>
      </p:sp>
      <p:pic>
        <p:nvPicPr>
          <p:cNvPr id="3" name="Obraz 2" descr="Obraz zawierający zrzut ekranu, Czcionka, Grafika, logo&#10;&#10;Opis wygenerowany automatycznie">
            <a:extLst>
              <a:ext uri="{FF2B5EF4-FFF2-40B4-BE49-F238E27FC236}">
                <a16:creationId xmlns:a16="http://schemas.microsoft.com/office/drawing/2014/main" id="{012926C6-2066-11AC-7D8E-7222672E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519" y="454025"/>
            <a:ext cx="6052792" cy="2868820"/>
          </a:xfrm>
          <a:prstGeom prst="rect">
            <a:avLst/>
          </a:prstGeom>
        </p:spPr>
      </p:pic>
      <p:pic>
        <p:nvPicPr>
          <p:cNvPr id="4" name="Obraz 3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1DD281F5-D568-0A0E-A477-BC16F191C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98" y="3425687"/>
            <a:ext cx="9470196" cy="30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8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FEC42BE9-4FE4-ABEF-4AA9-381104D3EB7F}"/>
              </a:ext>
            </a:extLst>
          </p:cNvPr>
          <p:cNvSpPr txBox="1"/>
          <p:nvPr/>
        </p:nvSpPr>
        <p:spPr>
          <a:xfrm>
            <a:off x="960782" y="61843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Bliskość</a:t>
            </a:r>
          </a:p>
        </p:txBody>
      </p:sp>
      <p:pic>
        <p:nvPicPr>
          <p:cNvPr id="3" name="Obraz 2" descr="Obraz zawierający krąg, zrzut ekranu, Wielobarwność, Grafika&#10;&#10;Opis wygenerowany automatycznie">
            <a:extLst>
              <a:ext uri="{FF2B5EF4-FFF2-40B4-BE49-F238E27FC236}">
                <a16:creationId xmlns:a16="http://schemas.microsoft.com/office/drawing/2014/main" id="{D3727CFE-77F3-ADDA-0D2A-69964410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20" y="1540704"/>
            <a:ext cx="5502413" cy="3997463"/>
          </a:xfrm>
          <a:prstGeom prst="rect">
            <a:avLst/>
          </a:prstGeom>
        </p:spPr>
      </p:pic>
      <p:pic>
        <p:nvPicPr>
          <p:cNvPr id="4" name="Obraz 3" descr="Obraz zawierający tekst, zrzut ekranu, oprogramowanie, Czcionka&#10;&#10;Opis wygenerowany automatycznie">
            <a:extLst>
              <a:ext uri="{FF2B5EF4-FFF2-40B4-BE49-F238E27FC236}">
                <a16:creationId xmlns:a16="http://schemas.microsoft.com/office/drawing/2014/main" id="{F11EB226-75C1-5AD4-258E-CF7D54289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124" y="416341"/>
            <a:ext cx="2836360" cy="623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1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5A902D5B-92BA-9CCF-0ACD-AE17C6D20E3A}"/>
              </a:ext>
            </a:extLst>
          </p:cNvPr>
          <p:cNvSpPr txBox="1"/>
          <p:nvPr/>
        </p:nvSpPr>
        <p:spPr>
          <a:xfrm>
            <a:off x="817217" y="91660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Ciągłość</a:t>
            </a:r>
          </a:p>
        </p:txBody>
      </p:sp>
      <p:pic>
        <p:nvPicPr>
          <p:cNvPr id="3" name="Obraz 2" descr="Obraz zawierający krąg, Wielobarwność, Grafika, design&#10;&#10;Opis wygenerowany automatycznie">
            <a:extLst>
              <a:ext uri="{FF2B5EF4-FFF2-40B4-BE49-F238E27FC236}">
                <a16:creationId xmlns:a16="http://schemas.microsoft.com/office/drawing/2014/main" id="{552A1EE9-23B1-BD33-C55C-D5D8947A6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968" y="312737"/>
            <a:ext cx="4270237" cy="3107221"/>
          </a:xfrm>
          <a:prstGeom prst="rect">
            <a:avLst/>
          </a:prstGeom>
        </p:spPr>
      </p:pic>
      <p:pic>
        <p:nvPicPr>
          <p:cNvPr id="4" name="Obraz 3" descr="Obraz zawierający zrzut ekranu, design&#10;&#10;Opis wygenerowany automatycznie">
            <a:extLst>
              <a:ext uri="{FF2B5EF4-FFF2-40B4-BE49-F238E27FC236}">
                <a16:creationId xmlns:a16="http://schemas.microsoft.com/office/drawing/2014/main" id="{1B792B9D-B732-5409-195C-A45EF5D88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7" y="1509643"/>
            <a:ext cx="7209181" cy="535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21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56BCA9ED-9CD6-96A9-8C7D-0BB3FD9BB208}"/>
              </a:ext>
            </a:extLst>
          </p:cNvPr>
          <p:cNvSpPr txBox="1"/>
          <p:nvPr/>
        </p:nvSpPr>
        <p:spPr>
          <a:xfrm>
            <a:off x="717826" y="97182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Domknięcie</a:t>
            </a:r>
          </a:p>
        </p:txBody>
      </p:sp>
      <p:pic>
        <p:nvPicPr>
          <p:cNvPr id="3" name="Obraz 2" descr="Obraz zawierający Grafika, logo, Czcionka, clipart&#10;&#10;Opis wygenerowany automatycznie">
            <a:extLst>
              <a:ext uri="{FF2B5EF4-FFF2-40B4-BE49-F238E27FC236}">
                <a16:creationId xmlns:a16="http://schemas.microsoft.com/office/drawing/2014/main" id="{920E039F-E13D-792D-1A82-C82E3723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480" y="43966"/>
            <a:ext cx="2867302" cy="2584589"/>
          </a:xfrm>
          <a:prstGeom prst="rect">
            <a:avLst/>
          </a:prstGeom>
        </p:spPr>
      </p:pic>
      <p:pic>
        <p:nvPicPr>
          <p:cNvPr id="4" name="Obraz 3" descr="Obraz zawierający tekst, zrzut ekranu, oprogramowanie, Strona internetowa&#10;&#10;Opis wygenerowany automatycznie">
            <a:extLst>
              <a:ext uri="{FF2B5EF4-FFF2-40B4-BE49-F238E27FC236}">
                <a16:creationId xmlns:a16="http://schemas.microsoft.com/office/drawing/2014/main" id="{4D358180-6693-FE41-4EBD-FE839889D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6" y="2628613"/>
            <a:ext cx="9983304" cy="408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38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9D236C0B-935D-2E4C-81BC-C6BF65972D57}"/>
              </a:ext>
            </a:extLst>
          </p:cNvPr>
          <p:cNvSpPr txBox="1"/>
          <p:nvPr/>
        </p:nvSpPr>
        <p:spPr>
          <a:xfrm>
            <a:off x="739912" y="92765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Symetria</a:t>
            </a:r>
          </a:p>
        </p:txBody>
      </p:sp>
      <p:pic>
        <p:nvPicPr>
          <p:cNvPr id="3" name="Obraz 2" descr="Obraz zawierający Grafika, logo, symbol, design&#10;&#10;Opis wygenerowany automatycznie">
            <a:extLst>
              <a:ext uri="{FF2B5EF4-FFF2-40B4-BE49-F238E27FC236}">
                <a16:creationId xmlns:a16="http://schemas.microsoft.com/office/drawing/2014/main" id="{4C4B3BE1-F66D-3F81-8BCA-7154B3A0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6" y="1623460"/>
            <a:ext cx="3460061" cy="2429428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0020177F-9058-C2BE-0C93-819F11F9E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333" y="0"/>
            <a:ext cx="7231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49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3EAFFE-74D2-FD84-A4AF-26635F19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>
                <a:ea typeface="+mj-lt"/>
                <a:cs typeface="+mj-lt"/>
              </a:rPr>
              <a:t>3. W jaki sposób użytkownik może eksplorować te dane? (Nawigacja i przeglądanie).</a:t>
            </a:r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EDFF0CC-0A36-DC71-C34A-14498C9D5696}"/>
              </a:ext>
            </a:extLst>
          </p:cNvPr>
          <p:cNvSpPr txBox="1"/>
          <p:nvPr/>
        </p:nvSpPr>
        <p:spPr>
          <a:xfrm>
            <a:off x="408608" y="3434520"/>
            <a:ext cx="1131293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l-PL"/>
          </a:p>
          <a:p>
            <a:r>
              <a:rPr lang="pl-PL">
                <a:ea typeface="+mn-lt"/>
                <a:cs typeface="+mn-lt"/>
              </a:rPr>
              <a:t>Użytkownik może eksplorować interaktywny graf danych, przeglądając go lub nawigując, aby znaleźć konkretne informacje. Filtry i wyszukiwanie również mogą służyć temu celowi, ale nawigacja po "wirtualnej przestrzeni" zbioru danych jest często lepsza.</a:t>
            </a:r>
            <a:endParaRPr lang="pl-PL"/>
          </a:p>
          <a:p>
            <a:pPr algn="l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3850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E67B4727-3949-2CA6-7C02-A38FEF860F97}"/>
              </a:ext>
            </a:extLst>
          </p:cNvPr>
          <p:cNvSpPr txBox="1"/>
          <p:nvPr/>
        </p:nvSpPr>
        <p:spPr>
          <a:xfrm>
            <a:off x="874378" y="2252870"/>
            <a:ext cx="3820828" cy="35602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Przewijanie i przesuwanie</a:t>
            </a:r>
            <a:r>
              <a:rPr lang="en-US" sz="1700"/>
              <a:t>: Użytkownik może przewijać cały wykres danych, który nie mieści się na ekranie, używając pasków przewijania lub przycisków do pobierania kolejnych fragmentów danych.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pic>
        <p:nvPicPr>
          <p:cNvPr id="5" name="Obraz 4" descr="Obraz zawierający tekst, zrzut ekranu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5BFD20BF-3A9F-3A77-B938-9003527F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124" y="178154"/>
            <a:ext cx="2867863" cy="64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0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B4985939-7AD4-0B97-1E3C-038B154C79AF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/>
              <a:t>Wstęp:</a:t>
            </a:r>
          </a:p>
          <a:p>
            <a:pPr algn="l"/>
            <a:endParaRPr lang="pl-PL"/>
          </a:p>
          <a:p>
            <a:r>
              <a:rPr lang="pl-PL">
                <a:ea typeface="+mn-lt"/>
                <a:cs typeface="+mn-lt"/>
              </a:rPr>
              <a:t>   W dzisiejszych czasach gromadzenie danych jest stosunkowo proste, ale zrozumienie ich i wyciągnięcie    wartościowych wniosków może być wyzwaniem. Dlatego właśnie tu wkraczają dendrogramy, wykresy i                infografiki - są one kluczem do przejrzystej analizy i prezentacji danych.</a:t>
            </a:r>
            <a:endParaRPr lang="pl-PL"/>
          </a:p>
        </p:txBody>
      </p:sp>
      <p:pic>
        <p:nvPicPr>
          <p:cNvPr id="5" name="Obraz 4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FC99499A-6F48-565C-732D-B1332E9FF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39" y="1478726"/>
            <a:ext cx="8762277" cy="523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84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2877842F-2CD8-A500-48BA-9F50BF61F6D8}"/>
              </a:ext>
            </a:extLst>
          </p:cNvPr>
          <p:cNvSpPr txBox="1"/>
          <p:nvPr/>
        </p:nvSpPr>
        <p:spPr>
          <a:xfrm>
            <a:off x="662609" y="784086"/>
            <a:ext cx="1106998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>
                <a:ea typeface="+mn-lt"/>
                <a:cs typeface="+mn-lt"/>
              </a:rPr>
              <a:t>Powiększanie</a:t>
            </a:r>
            <a:r>
              <a:rPr lang="pl-PL">
                <a:ea typeface="+mn-lt"/>
                <a:cs typeface="+mn-lt"/>
              </a:rPr>
              <a:t>: Użytkownik może przybliżyć fragment danych, aby lepiej zobaczyć szczegóły, co pozwala uniknąć zatłoczenia całego widoku danymi.</a:t>
            </a:r>
            <a:endParaRPr lang="pl-PL"/>
          </a:p>
          <a:p>
            <a:pPr algn="l"/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E97B788-0723-EA4B-3367-5AF818F9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348" y="1511240"/>
            <a:ext cx="9254434" cy="524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84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87CCF5AC-7D0A-1EEF-4E1A-17EDE4FFB12A}"/>
              </a:ext>
            </a:extLst>
          </p:cNvPr>
          <p:cNvSpPr txBox="1"/>
          <p:nvPr/>
        </p:nvSpPr>
        <p:spPr>
          <a:xfrm>
            <a:off x="640521" y="828260"/>
            <a:ext cx="110368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>
                <a:ea typeface="+mn-lt"/>
                <a:cs typeface="+mn-lt"/>
              </a:rPr>
              <a:t>Otwieranie i zamykanie punktów zainteresowania</a:t>
            </a:r>
            <a:r>
              <a:rPr lang="pl-PL">
                <a:ea typeface="+mn-lt"/>
                <a:cs typeface="+mn-lt"/>
              </a:rPr>
              <a:t>: Użytkownik może otwierać i zamykać elementy hierarchiczne, aby przeglądać ich zawartość bez konieczności przechodzenia do nowego okna.</a:t>
            </a:r>
            <a:endParaRPr lang="pl-PL"/>
          </a:p>
          <a:p>
            <a:pPr algn="l"/>
            <a:endParaRPr lang="pl-PL"/>
          </a:p>
        </p:txBody>
      </p:sp>
      <p:pic>
        <p:nvPicPr>
          <p:cNvPr id="4" name="Obraz 3" descr="Obraz zawierający tekst, elektronika, komputer, zrzut ekranu&#10;&#10;Opis wygenerowany automatycznie">
            <a:extLst>
              <a:ext uri="{FF2B5EF4-FFF2-40B4-BE49-F238E27FC236}">
                <a16:creationId xmlns:a16="http://schemas.microsoft.com/office/drawing/2014/main" id="{0500EF8A-0183-99D1-35F5-F61EBCF2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61" y="1590261"/>
            <a:ext cx="8231358" cy="526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25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9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11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13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15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0988D643-7CFD-4B40-394B-34FD168B39A3}"/>
              </a:ext>
            </a:extLst>
          </p:cNvPr>
          <p:cNvSpPr txBox="1"/>
          <p:nvPr/>
        </p:nvSpPr>
        <p:spPr>
          <a:xfrm>
            <a:off x="479296" y="634746"/>
            <a:ext cx="4607052" cy="35021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Drążenie w dół w punktach zainteresowania</a:t>
            </a:r>
            <a:r>
              <a:rPr lang="en-US"/>
              <a:t>: Użytkownik może kliknąć na punkt, aby uzyskać więcej szczegółów, które mogą być wyświetlane w tym samym oknie lub w osobnym panelu.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Obraz 3" descr="Obraz zawierający tekst, zrzut ekranu, człowiek, Ulotka&#10;&#10;Opis wygenerowany automatycznie">
            <a:extLst>
              <a:ext uri="{FF2B5EF4-FFF2-40B4-BE49-F238E27FC236}">
                <a16:creationId xmlns:a16="http://schemas.microsoft.com/office/drawing/2014/main" id="{2D185D70-700E-3CE7-4179-0F9663F46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977" y="85243"/>
            <a:ext cx="3215128" cy="6584065"/>
          </a:xfrm>
          <a:prstGeom prst="rect">
            <a:avLst/>
          </a:prstGeom>
        </p:spPr>
      </p:pic>
      <p:pic>
        <p:nvPicPr>
          <p:cNvPr id="6" name="Obraz 5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89981FF9-E1DC-AB96-4DBA-4B86E4B7A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388" y="86569"/>
            <a:ext cx="3232583" cy="657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70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748D9BEA-3FA3-327E-011E-0AAC47ECC9DC}"/>
              </a:ext>
            </a:extLst>
          </p:cNvPr>
          <p:cNvSpPr txBox="1"/>
          <p:nvPr/>
        </p:nvSpPr>
        <p:spPr>
          <a:xfrm>
            <a:off x="596348" y="761999"/>
            <a:ext cx="1115832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>
                <a:ea typeface="+mn-lt"/>
                <a:cs typeface="+mn-lt"/>
              </a:rPr>
              <a:t>Powiązanie wyników wyszukiwania z nawigacją</a:t>
            </a:r>
            <a:r>
              <a:rPr lang="pl-PL">
                <a:ea typeface="+mn-lt"/>
                <a:cs typeface="+mn-lt"/>
              </a:rPr>
              <a:t>: Wyniki wyszukiwania mogą być powiązane z technikami nawigacyjnymi, takimi jak </a:t>
            </a:r>
            <a:r>
              <a:rPr lang="pl-PL" err="1">
                <a:ea typeface="+mn-lt"/>
                <a:cs typeface="+mn-lt"/>
              </a:rPr>
              <a:t>zoomowanie</a:t>
            </a:r>
            <a:r>
              <a:rPr lang="pl-PL">
                <a:ea typeface="+mn-lt"/>
                <a:cs typeface="+mn-lt"/>
              </a:rPr>
              <a:t> lub przesuwanie mapy, aby ułatwić użytkownikowi zrozumienie kontekstu i przestrzennej pamięci.</a:t>
            </a:r>
            <a:endParaRPr lang="pl-PL"/>
          </a:p>
          <a:p>
            <a:pPr algn="l"/>
            <a:endParaRPr lang="pl-PL"/>
          </a:p>
        </p:txBody>
      </p:sp>
      <p:pic>
        <p:nvPicPr>
          <p:cNvPr id="3" name="Obraz 2" descr="Obraz zawierający tekst, zrzut ekranu, oprogramowanie, Strona internetowa&#10;&#10;Opis wygenerowany automatycznie">
            <a:extLst>
              <a:ext uri="{FF2B5EF4-FFF2-40B4-BE49-F238E27FC236}">
                <a16:creationId xmlns:a16="http://schemas.microsoft.com/office/drawing/2014/main" id="{28DD42E3-337F-9326-62C9-C49E1D7F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03" y="1626521"/>
            <a:ext cx="9317621" cy="52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5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4705B2A-3C56-779B-3E0A-614CF1F5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>
                <a:ea typeface="+mj-lt"/>
                <a:cs typeface="+mj-lt"/>
              </a:rPr>
              <a:t>4. Czy użytkownik może zmienić kolejność tych danych, aby zobaczyć je inaczej? (Sortowanie)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8F39C6F-B2F6-7183-9426-E605F194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4697349"/>
            <a:ext cx="10168128" cy="13129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/>
              <a:t>Tak, użytkownik może sortować dane, aby zmienić ich wygląd czy kolejność wyświetlania.</a:t>
            </a:r>
          </a:p>
        </p:txBody>
      </p:sp>
    </p:spTree>
    <p:extLst>
      <p:ext uri="{BB962C8B-B14F-4D97-AF65-F5344CB8AC3E}">
        <p14:creationId xmlns:p14="http://schemas.microsoft.com/office/powerpoint/2010/main" val="739376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tekst, Pojazd lądowy, koło, pojazd&#10;&#10;Opis wygenerowany automatycznie">
            <a:extLst>
              <a:ext uri="{FF2B5EF4-FFF2-40B4-BE49-F238E27FC236}">
                <a16:creationId xmlns:a16="http://schemas.microsoft.com/office/drawing/2014/main" id="{A462973F-5E73-9ADB-603E-1DBB22883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31" y="0"/>
            <a:ext cx="9883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42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1F7755-CE8B-3A96-21EB-67523292F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>
                <a:ea typeface="+mj-lt"/>
                <a:cs typeface="+mj-lt"/>
              </a:rPr>
              <a:t>5. W jaki sposób użytkownik może zobaczyć tylko te dane, których potrzebuje? (Wyszukiwanie i filtrowanie)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00310A9-05ED-33D3-4555-2567A3116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872" y="4322285"/>
            <a:ext cx="10168128" cy="16511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/>
              <a:t>Wiele stron internetowych oraz aplikacji na urządzenia mobilne, takich jak sklepy umożliwiają filtrowanie oraz wyszukiwanie produktów różnych lub tych samych grup.</a:t>
            </a:r>
          </a:p>
        </p:txBody>
      </p:sp>
    </p:spTree>
    <p:extLst>
      <p:ext uri="{BB962C8B-B14F-4D97-AF65-F5344CB8AC3E}">
        <p14:creationId xmlns:p14="http://schemas.microsoft.com/office/powerpoint/2010/main" val="4215654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tekst, zrzut ekranu, Czcionka, dokument&#10;&#10;Opis wygenerowany automatycznie">
            <a:extLst>
              <a:ext uri="{FF2B5EF4-FFF2-40B4-BE49-F238E27FC236}">
                <a16:creationId xmlns:a16="http://schemas.microsoft.com/office/drawing/2014/main" id="{C3A4E48F-B0E1-3002-1B83-728C37E1B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" y="0"/>
            <a:ext cx="2088825" cy="6858000"/>
          </a:xfrm>
          <a:prstGeom prst="rect">
            <a:avLst/>
          </a:prstGeom>
        </p:spPr>
      </p:pic>
      <p:pic>
        <p:nvPicPr>
          <p:cNvPr id="5" name="Obraz 4" descr="Obraz zawierający tekst, zrzut ekranu, Czcionka, dokument&#10;&#10;Opis wygenerowany automatycznie">
            <a:extLst>
              <a:ext uri="{FF2B5EF4-FFF2-40B4-BE49-F238E27FC236}">
                <a16:creationId xmlns:a16="http://schemas.microsoft.com/office/drawing/2014/main" id="{9D57714C-056B-1533-F604-47D255EC3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33" y="0"/>
            <a:ext cx="2127690" cy="6858000"/>
          </a:xfrm>
          <a:prstGeom prst="rect">
            <a:avLst/>
          </a:prstGeom>
        </p:spPr>
      </p:pic>
      <p:pic>
        <p:nvPicPr>
          <p:cNvPr id="6" name="Obraz 5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478EEFC2-1E44-93E5-2FBA-AF80529CD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456" y="0"/>
            <a:ext cx="1652913" cy="6858000"/>
          </a:xfrm>
          <a:prstGeom prst="rect">
            <a:avLst/>
          </a:prstGeom>
        </p:spPr>
      </p:pic>
      <p:pic>
        <p:nvPicPr>
          <p:cNvPr id="7" name="Obraz 6" descr="Obraz zawierający tekst, zrzut ekranu, oprogramowanie, System operacyjny&#10;&#10;Opis wygenerowany automatycznie">
            <a:extLst>
              <a:ext uri="{FF2B5EF4-FFF2-40B4-BE49-F238E27FC236}">
                <a16:creationId xmlns:a16="http://schemas.microsoft.com/office/drawing/2014/main" id="{68335621-DA4B-EB67-D7D5-93463EA80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863" y="0"/>
            <a:ext cx="6310085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4B2194A9-78E5-9379-D3DF-9001D89EFA8B}"/>
              </a:ext>
            </a:extLst>
          </p:cNvPr>
          <p:cNvSpPr txBox="1"/>
          <p:nvPr/>
        </p:nvSpPr>
        <p:spPr>
          <a:xfrm>
            <a:off x="1055828" y="86014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b="1"/>
              <a:t>Filtrowanie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B5F4BE0A-58D0-0684-410D-3C9145C85AF6}"/>
              </a:ext>
            </a:extLst>
          </p:cNvPr>
          <p:cNvSpPr txBox="1"/>
          <p:nvPr/>
        </p:nvSpPr>
        <p:spPr>
          <a:xfrm>
            <a:off x="9448800" y="290512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b="1"/>
              <a:t>Wyszukiwanie</a:t>
            </a:r>
          </a:p>
        </p:txBody>
      </p:sp>
    </p:spTree>
    <p:extLst>
      <p:ext uri="{BB962C8B-B14F-4D97-AF65-F5344CB8AC3E}">
        <p14:creationId xmlns:p14="http://schemas.microsoft.com/office/powerpoint/2010/main" val="1736497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EEA1616-E0B2-F9CB-A8B7-B3B2F6CD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>
                <a:ea typeface="+mj-lt"/>
                <a:cs typeface="+mj-lt"/>
              </a:rPr>
              <a:t>6. Jakie są konkretne wartości danych? (Etykieta, legendy itp.)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026FC94-5480-205A-1C9E-713FED6CF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4602099"/>
            <a:ext cx="10168128" cy="1570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pl-PL"/>
          </a:p>
          <a:p>
            <a:pPr marL="0" indent="0">
              <a:buNone/>
            </a:pPr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7F5EE3A-02FC-EB5C-8DB3-50E3839E0D6D}"/>
              </a:ext>
            </a:extLst>
          </p:cNvPr>
          <p:cNvSpPr txBox="1"/>
          <p:nvPr/>
        </p:nvSpPr>
        <p:spPr>
          <a:xfrm>
            <a:off x="523875" y="5200650"/>
            <a:ext cx="1114425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800">
                <a:ea typeface="+mn-lt"/>
                <a:cs typeface="+mn-lt"/>
              </a:rPr>
              <a:t>Etykiety i legendy pomagają w interpretacji prezentowanych informacji. Wartości te są kluczowe dla zrozumienia danych przez użytkowników.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1071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tekst, zrzut ekranu, diagram, numer&#10;&#10;Opis wygenerowany automatycznie">
            <a:extLst>
              <a:ext uri="{FF2B5EF4-FFF2-40B4-BE49-F238E27FC236}">
                <a16:creationId xmlns:a16="http://schemas.microsoft.com/office/drawing/2014/main" id="{2D930BF8-5680-625E-95C3-5120ABAF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84"/>
            <a:ext cx="6096000" cy="3090068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0E9DEFD3-3B9D-372E-5E74-47B07DAD9A92}"/>
              </a:ext>
            </a:extLst>
          </p:cNvPr>
          <p:cNvSpPr txBox="1"/>
          <p:nvPr/>
        </p:nvSpPr>
        <p:spPr>
          <a:xfrm>
            <a:off x="6095999" y="6751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err="1"/>
              <a:t>Exel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408D40EA-88ED-0FD9-32F1-D6DD3BBB66A3}"/>
              </a:ext>
            </a:extLst>
          </p:cNvPr>
          <p:cNvSpPr txBox="1"/>
          <p:nvPr/>
        </p:nvSpPr>
        <p:spPr>
          <a:xfrm>
            <a:off x="8835340" y="333736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/>
              <a:t>Google </a:t>
            </a:r>
            <a:r>
              <a:rPr lang="pl-PL" err="1"/>
              <a:t>Analitycs</a:t>
            </a:r>
          </a:p>
        </p:txBody>
      </p:sp>
      <p:pic>
        <p:nvPicPr>
          <p:cNvPr id="8" name="Obraz 7" descr="Obraz zawierający tekst, zrzut ekranu, Czcionka, diagram&#10;&#10;Opis wygenerowany automatycznie">
            <a:extLst>
              <a:ext uri="{FF2B5EF4-FFF2-40B4-BE49-F238E27FC236}">
                <a16:creationId xmlns:a16="http://schemas.microsoft.com/office/drawing/2014/main" id="{4D419B98-0AAF-098D-9105-52897113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706859"/>
            <a:ext cx="12191999" cy="3148182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958FDE3B-A4C4-ED64-7DC2-9CFBC8204CE6}"/>
              </a:ext>
            </a:extLst>
          </p:cNvPr>
          <p:cNvSpPr txBox="1"/>
          <p:nvPr/>
        </p:nvSpPr>
        <p:spPr>
          <a:xfrm>
            <a:off x="8902861" y="136002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/>
              <a:t>Legendy i etykiety</a:t>
            </a:r>
          </a:p>
        </p:txBody>
      </p:sp>
    </p:spTree>
    <p:extLst>
      <p:ext uri="{BB962C8B-B14F-4D97-AF65-F5344CB8AC3E}">
        <p14:creationId xmlns:p14="http://schemas.microsoft.com/office/powerpoint/2010/main" val="1341452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C4E03192-729D-6B8C-DD76-DB6DD6F7CA9E}"/>
              </a:ext>
            </a:extLst>
          </p:cNvPr>
          <p:cNvSpPr txBox="1"/>
          <p:nvPr/>
        </p:nvSpPr>
        <p:spPr>
          <a:xfrm>
            <a:off x="841248" y="2252870"/>
            <a:ext cx="5993892" cy="35602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500"/>
              <a:t>Legenda:</a:t>
            </a:r>
            <a:endParaRPr lang="pl-PL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err="1"/>
              <a:t>Organizacja</a:t>
            </a:r>
            <a:r>
              <a:rPr lang="en-US" sz="1500"/>
              <a:t> </a:t>
            </a:r>
            <a:r>
              <a:rPr lang="en-US" sz="1500" err="1"/>
              <a:t>danych</a:t>
            </a:r>
            <a:r>
              <a:rPr lang="en-US" sz="1500"/>
              <a:t>,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Co z </a:t>
            </a:r>
            <a:r>
              <a:rPr lang="en-US" sz="1500" err="1"/>
              <a:t>czym</a:t>
            </a:r>
            <a:r>
              <a:rPr lang="en-US" sz="1500"/>
              <a:t> jest </a:t>
            </a:r>
            <a:r>
              <a:rPr lang="en-US" sz="1500" err="1"/>
              <a:t>powiązane</a:t>
            </a:r>
            <a:r>
              <a:rPr lang="en-US" sz="1500"/>
              <a:t>?,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err="1"/>
              <a:t>Nawigacja</a:t>
            </a:r>
            <a:r>
              <a:rPr lang="en-US" sz="1500"/>
              <a:t> </a:t>
            </a:r>
            <a:r>
              <a:rPr lang="en-US" sz="1500" err="1"/>
              <a:t>i</a:t>
            </a:r>
            <a:r>
              <a:rPr lang="en-US" sz="1500"/>
              <a:t> </a:t>
            </a:r>
            <a:r>
              <a:rPr lang="en-US" sz="1500" err="1"/>
              <a:t>przeglądanie</a:t>
            </a:r>
            <a:r>
              <a:rPr lang="en-US" sz="1500"/>
              <a:t>,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err="1"/>
              <a:t>Sortowanie</a:t>
            </a:r>
            <a:r>
              <a:rPr lang="en-US" sz="1500"/>
              <a:t>,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err="1"/>
              <a:t>Filtrowanie</a:t>
            </a:r>
            <a:r>
              <a:rPr lang="en-US" sz="1500"/>
              <a:t>, </a:t>
            </a:r>
            <a:r>
              <a:rPr lang="en-US" sz="1500" err="1"/>
              <a:t>wyszukiwanie</a:t>
            </a:r>
            <a:r>
              <a:rPr lang="en-US" sz="1500"/>
              <a:t>,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err="1"/>
              <a:t>Etykiety</a:t>
            </a:r>
            <a:r>
              <a:rPr lang="en-US" sz="1500"/>
              <a:t>, </a:t>
            </a:r>
            <a:r>
              <a:rPr lang="en-US" sz="1500" err="1"/>
              <a:t>legendy</a:t>
            </a:r>
            <a:r>
              <a:rPr lang="en-US" sz="1500"/>
              <a:t>,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err="1"/>
              <a:t>Wzorce</a:t>
            </a:r>
            <a:r>
              <a:rPr lang="en-US" sz="1500"/>
              <a:t>,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err="1"/>
              <a:t>Pytania</a:t>
            </a:r>
            <a:r>
              <a:rPr lang="en-US" sz="1500"/>
              <a:t>,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err="1"/>
              <a:t>Bibliografia</a:t>
            </a:r>
            <a:r>
              <a:rPr lang="en-US" sz="1500"/>
              <a:t>.</a:t>
            </a:r>
          </a:p>
        </p:txBody>
      </p:sp>
      <p:pic>
        <p:nvPicPr>
          <p:cNvPr id="9" name="Graphic 8" descr="Hierarchia">
            <a:extLst>
              <a:ext uri="{FF2B5EF4-FFF2-40B4-BE49-F238E27FC236}">
                <a16:creationId xmlns:a16="http://schemas.microsoft.com/office/drawing/2014/main" id="{8F3639C7-8DF9-44E2-18DD-A69630F45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36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6275EE-B065-7E64-0F19-7FDF2B95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ea typeface="+mj-lt"/>
                <a:cs typeface="+mj-lt"/>
              </a:rPr>
              <a:t>7. Przykładowe Wzorce</a:t>
            </a:r>
          </a:p>
        </p:txBody>
      </p:sp>
      <p:pic>
        <p:nvPicPr>
          <p:cNvPr id="13" name="Obraz 12" descr="Obraz zawierający tekst, zrzut ekranu, Równolegle, numer&#10;&#10;Opis wygenerowany automatycznie">
            <a:extLst>
              <a:ext uri="{FF2B5EF4-FFF2-40B4-BE49-F238E27FC236}">
                <a16:creationId xmlns:a16="http://schemas.microsoft.com/office/drawing/2014/main" id="{77F152FC-4FD0-5A73-6532-918730AEF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513" y="3652611"/>
            <a:ext cx="2873829" cy="2881994"/>
          </a:xfrm>
          <a:prstGeom prst="rect">
            <a:avLst/>
          </a:prstGeom>
        </p:spPr>
      </p:pic>
      <p:pic>
        <p:nvPicPr>
          <p:cNvPr id="15" name="Obraz 14" descr="Obraz zawierający tekst, zrzut ekranu, diagram, mapa&#10;&#10;Opis wygenerowany automatycznie">
            <a:extLst>
              <a:ext uri="{FF2B5EF4-FFF2-40B4-BE49-F238E27FC236}">
                <a16:creationId xmlns:a16="http://schemas.microsoft.com/office/drawing/2014/main" id="{DD9A6153-FE96-A0C1-FB43-B9F7329E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879" y="3664858"/>
            <a:ext cx="4052240" cy="2866574"/>
          </a:xfrm>
          <a:prstGeom prst="rect">
            <a:avLst/>
          </a:prstGeom>
        </p:spPr>
      </p:pic>
      <p:pic>
        <p:nvPicPr>
          <p:cNvPr id="17" name="Obraz 16" descr="Obraz zawierający kwiat, roślina, płatek kwiatu, tekst&#10;&#10;Opis wygenerowany automatycznie">
            <a:extLst>
              <a:ext uri="{FF2B5EF4-FFF2-40B4-BE49-F238E27FC236}">
                <a16:creationId xmlns:a16="http://schemas.microsoft.com/office/drawing/2014/main" id="{B9CC465C-9C22-7E3C-7CF9-01C606573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185" y="544287"/>
            <a:ext cx="4325344" cy="2866571"/>
          </a:xfrm>
          <a:prstGeom prst="rect">
            <a:avLst/>
          </a:prstGeom>
        </p:spPr>
      </p:pic>
      <p:sp>
        <p:nvSpPr>
          <p:cNvPr id="19" name="pole tekstowe 18">
            <a:extLst>
              <a:ext uri="{FF2B5EF4-FFF2-40B4-BE49-F238E27FC236}">
                <a16:creationId xmlns:a16="http://schemas.microsoft.com/office/drawing/2014/main" id="{BF558ECF-3D50-A9F0-5B56-89D2E4F01EDD}"/>
              </a:ext>
            </a:extLst>
          </p:cNvPr>
          <p:cNvSpPr txBox="1"/>
          <p:nvPr/>
        </p:nvSpPr>
        <p:spPr>
          <a:xfrm>
            <a:off x="544285" y="2512786"/>
            <a:ext cx="378641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/>
              <a:t>1.Overview Plus </a:t>
            </a:r>
            <a:r>
              <a:rPr lang="pl-PL" sz="2400" err="1"/>
              <a:t>Detail</a:t>
            </a:r>
            <a:endParaRPr lang="pl-PL" sz="2400"/>
          </a:p>
          <a:p>
            <a:r>
              <a:rPr lang="pl-PL" sz="2400"/>
              <a:t>2.Datatips</a:t>
            </a:r>
          </a:p>
          <a:p>
            <a:r>
              <a:rPr lang="pl-PL" sz="2400"/>
              <a:t>3.Data </a:t>
            </a:r>
            <a:r>
              <a:rPr lang="pl-PL" sz="2400" err="1"/>
              <a:t>Spotlight</a:t>
            </a:r>
            <a:endParaRPr lang="pl-PL" sz="2400"/>
          </a:p>
          <a:p>
            <a:r>
              <a:rPr lang="pl-PL" sz="2400"/>
              <a:t>4.Dynamic </a:t>
            </a:r>
            <a:r>
              <a:rPr lang="pl-PL" sz="2400" err="1"/>
              <a:t>Queries</a:t>
            </a:r>
            <a:endParaRPr lang="pl-PL" sz="2400"/>
          </a:p>
          <a:p>
            <a:r>
              <a:rPr lang="pl-PL" sz="2400"/>
              <a:t>5.Data </a:t>
            </a:r>
            <a:r>
              <a:rPr lang="pl-PL" sz="2400" err="1"/>
              <a:t>Brushing</a:t>
            </a:r>
            <a:endParaRPr lang="pl-PL" sz="2400"/>
          </a:p>
          <a:p>
            <a:r>
              <a:rPr lang="pl-PL" sz="2400"/>
              <a:t>6.Local </a:t>
            </a:r>
            <a:r>
              <a:rPr lang="pl-PL" sz="2400" err="1"/>
              <a:t>Zooming</a:t>
            </a:r>
            <a:endParaRPr lang="pl-PL" sz="2400"/>
          </a:p>
        </p:txBody>
      </p:sp>
    </p:spTree>
    <p:extLst>
      <p:ext uri="{BB962C8B-B14F-4D97-AF65-F5344CB8AC3E}">
        <p14:creationId xmlns:p14="http://schemas.microsoft.com/office/powerpoint/2010/main" val="3646452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1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02180" y="1457218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FF066E6-9B1E-B80C-1238-F4A1CB859FE3}"/>
              </a:ext>
            </a:extLst>
          </p:cNvPr>
          <p:cNvSpPr txBox="1"/>
          <p:nvPr/>
        </p:nvSpPr>
        <p:spPr>
          <a:xfrm>
            <a:off x="3355558" y="412454"/>
            <a:ext cx="3272028" cy="21018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7.Sortable Table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8.Radial Table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9.Multi-Y Graph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10.Small Multiples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11.Treemap</a:t>
            </a:r>
          </a:p>
        </p:txBody>
      </p:sp>
      <p:pic>
        <p:nvPicPr>
          <p:cNvPr id="7" name="Obraz 6" descr="Obraz zawierający rysowanie, krąg&#10;&#10;Opis wygenerowany automatycznie">
            <a:extLst>
              <a:ext uri="{FF2B5EF4-FFF2-40B4-BE49-F238E27FC236}">
                <a16:creationId xmlns:a16="http://schemas.microsoft.com/office/drawing/2014/main" id="{47448B86-2DB6-026D-E188-6033B6FDC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85" b="15783"/>
          <a:stretch/>
        </p:blipFill>
        <p:spPr>
          <a:xfrm>
            <a:off x="20" y="2959630"/>
            <a:ext cx="6400781" cy="3898370"/>
          </a:xfrm>
          <a:prstGeom prst="rect">
            <a:avLst/>
          </a:prstGeom>
        </p:spPr>
      </p:pic>
      <p:pic>
        <p:nvPicPr>
          <p:cNvPr id="6" name="Obraz 5" descr="Obraz zawierający tekst, zrzut ekranu, Równolegle, numer&#10;&#10;Opis wygenerowany automatycznie">
            <a:extLst>
              <a:ext uri="{FF2B5EF4-FFF2-40B4-BE49-F238E27FC236}">
                <a16:creationId xmlns:a16="http://schemas.microsoft.com/office/drawing/2014/main" id="{F23C157C-82F5-A1BD-A193-25035982A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16" r="39559"/>
          <a:stretch/>
        </p:blipFill>
        <p:spPr>
          <a:xfrm>
            <a:off x="6591299" y="1"/>
            <a:ext cx="5600701" cy="6857999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8EDB1A99-96AB-552A-DB34-03C1DEC11024}"/>
              </a:ext>
            </a:extLst>
          </p:cNvPr>
          <p:cNvSpPr txBox="1"/>
          <p:nvPr/>
        </p:nvSpPr>
        <p:spPr>
          <a:xfrm>
            <a:off x="126999" y="408214"/>
            <a:ext cx="323305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800"/>
              <a:t>Pozostałe wzorce</a:t>
            </a:r>
          </a:p>
        </p:txBody>
      </p:sp>
    </p:spTree>
    <p:extLst>
      <p:ext uri="{BB962C8B-B14F-4D97-AF65-F5344CB8AC3E}">
        <p14:creationId xmlns:p14="http://schemas.microsoft.com/office/powerpoint/2010/main" val="2930853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FE5F433-33A3-422D-C0B7-9DCEFBCA6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32179"/>
            <a:ext cx="8455442" cy="1555206"/>
          </a:xfrm>
        </p:spPr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pl-PL" err="1"/>
              <a:t>Overview</a:t>
            </a:r>
            <a:r>
              <a:rPr lang="pl-PL"/>
              <a:t> Plus </a:t>
            </a:r>
            <a:r>
              <a:rPr lang="pl-PL" err="1"/>
              <a:t>Detail</a:t>
            </a:r>
            <a:r>
              <a:rPr lang="pl-PL"/>
              <a:t> </a:t>
            </a:r>
            <a:r>
              <a:rPr lang="pl-PL" err="1"/>
              <a:t>Example</a:t>
            </a:r>
            <a:endParaRPr lang="pl-PL"/>
          </a:p>
          <a:p>
            <a:endParaRPr lang="pl-PL" sz="3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Obraz 4" descr="Obraz zawierający tekst, zrzut ekranu, Wykres, linia&#10;&#10;Opis wygenerowany automatycznie">
            <a:extLst>
              <a:ext uri="{FF2B5EF4-FFF2-40B4-BE49-F238E27FC236}">
                <a16:creationId xmlns:a16="http://schemas.microsoft.com/office/drawing/2014/main" id="{3FA14E9F-B727-2FA5-B3A1-E1DE517DD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" y="2567571"/>
            <a:ext cx="6316080" cy="3317659"/>
          </a:xfrm>
          <a:prstGeom prst="rect">
            <a:avLst/>
          </a:prstGeom>
        </p:spPr>
      </p:pic>
      <p:pic>
        <p:nvPicPr>
          <p:cNvPr id="4" name="Symbol zastępczy zawartości 3" descr="Obraz zawierający zrzut ekranu, tekst, Oprogramowanie multimedialne, Oprogramowanie graficzne&#10;&#10;Opis wygenerowany automatycznie">
            <a:extLst>
              <a:ext uri="{FF2B5EF4-FFF2-40B4-BE49-F238E27FC236}">
                <a16:creationId xmlns:a16="http://schemas.microsoft.com/office/drawing/2014/main" id="{037CF515-20E3-3EEC-D406-D2AFA2452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781" y="2892754"/>
            <a:ext cx="5858724" cy="299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7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C63D282-6A17-2680-C522-79F12F719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2. </a:t>
            </a:r>
            <a:r>
              <a:rPr lang="en-US" sz="5200" err="1"/>
              <a:t>Datatips</a:t>
            </a:r>
            <a:r>
              <a:rPr lang="en-US" sz="5200"/>
              <a:t> example</a:t>
            </a:r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Obraz 15" descr="Obraz zawierający tekst, zrzut ekranu, Czcionka, Prostokąt&#10;&#10;Opis wygenerowany automatycznie">
            <a:extLst>
              <a:ext uri="{FF2B5EF4-FFF2-40B4-BE49-F238E27FC236}">
                <a16:creationId xmlns:a16="http://schemas.microsoft.com/office/drawing/2014/main" id="{53FBEE8C-BA8E-6011-AECD-8FFD71B5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484" y="2652095"/>
            <a:ext cx="4678018" cy="2630816"/>
          </a:xfrm>
          <a:prstGeom prst="rect">
            <a:avLst/>
          </a:prstGeom>
        </p:spPr>
      </p:pic>
      <p:pic>
        <p:nvPicPr>
          <p:cNvPr id="18" name="Obraz 17" descr="Obraz zawierający tekst, zrzut ekranu, Czcionka, projekt graficzny&#10;&#10;Opis wygenerowany automatycznie">
            <a:extLst>
              <a:ext uri="{FF2B5EF4-FFF2-40B4-BE49-F238E27FC236}">
                <a16:creationId xmlns:a16="http://schemas.microsoft.com/office/drawing/2014/main" id="{4D526855-45B9-2483-68DC-1334DB38E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18" y="2653392"/>
            <a:ext cx="5224236" cy="199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69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3CCBC67-42CE-4789-5F5A-D83E03BB2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3. Data Spotlight example</a:t>
            </a: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Symbol zastępczy zawartości 2" descr="Obraz zawierający tekst, diagram, Wykres, linia&#10;&#10;Opis wygenerowany automatycznie">
            <a:extLst>
              <a:ext uri="{FF2B5EF4-FFF2-40B4-BE49-F238E27FC236}">
                <a16:creationId xmlns:a16="http://schemas.microsoft.com/office/drawing/2014/main" id="{3729C536-3D91-7D91-0343-44E02E20B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485" y="2533039"/>
            <a:ext cx="7263375" cy="3603712"/>
          </a:xfrm>
          <a:prstGeom prst="rect">
            <a:avLst/>
          </a:prstGeom>
        </p:spPr>
      </p:pic>
      <p:pic>
        <p:nvPicPr>
          <p:cNvPr id="5" name="Obraz 4" descr="Obraz zawierający tekst, zrzut ekranu, krąg&#10;&#10;Opis wygenerowany automatycznie">
            <a:extLst>
              <a:ext uri="{FF2B5EF4-FFF2-40B4-BE49-F238E27FC236}">
                <a16:creationId xmlns:a16="http://schemas.microsoft.com/office/drawing/2014/main" id="{B085DA0C-6E02-8CD1-4409-BAF42C8EB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318" y="1392565"/>
            <a:ext cx="4078589" cy="519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87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D4FD42F-0EB7-6303-719F-EED6AF94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4. Dynamic Queries example</a:t>
            </a:r>
          </a:p>
        </p:txBody>
      </p:sp>
      <p:pic>
        <p:nvPicPr>
          <p:cNvPr id="7" name="Obraz 6" descr="Obraz zawierający tekst, diagram, zrzut ekranu, Wykres&#10;&#10;Opis wygenerowany automatycznie">
            <a:extLst>
              <a:ext uri="{FF2B5EF4-FFF2-40B4-BE49-F238E27FC236}">
                <a16:creationId xmlns:a16="http://schemas.microsoft.com/office/drawing/2014/main" id="{4202E5A5-DFC0-B92E-8BA6-B8304E899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14" y="1134836"/>
            <a:ext cx="11883572" cy="57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58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6CA0A3-06C5-991D-EB76-0E158F9E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997" y="530497"/>
            <a:ext cx="10168128" cy="1179576"/>
          </a:xfrm>
        </p:spPr>
        <p:txBody>
          <a:bodyPr/>
          <a:lstStyle/>
          <a:p>
            <a:r>
              <a:rPr lang="pl-PL"/>
              <a:t>5. Data</a:t>
            </a:r>
            <a:r>
              <a:rPr lang="pl-PL">
                <a:ea typeface="+mj-lt"/>
                <a:cs typeface="+mj-lt"/>
              </a:rPr>
              <a:t> </a:t>
            </a:r>
            <a:r>
              <a:rPr lang="pl-PL" err="1">
                <a:ea typeface="+mj-lt"/>
                <a:cs typeface="+mj-lt"/>
              </a:rPr>
              <a:t>Brushing</a:t>
            </a:r>
            <a:r>
              <a:rPr lang="pl-PL">
                <a:ea typeface="+mj-lt"/>
                <a:cs typeface="+mj-lt"/>
              </a:rPr>
              <a:t> </a:t>
            </a:r>
            <a:r>
              <a:rPr lang="pl-PL" err="1">
                <a:ea typeface="+mj-lt"/>
                <a:cs typeface="+mj-lt"/>
              </a:rPr>
              <a:t>example</a:t>
            </a:r>
            <a:endParaRPr lang="pl-PL">
              <a:ea typeface="+mj-lt"/>
              <a:cs typeface="+mj-lt"/>
            </a:endParaRPr>
          </a:p>
        </p:txBody>
      </p:sp>
      <p:pic>
        <p:nvPicPr>
          <p:cNvPr id="4" name="Symbol zastępczy zawartości 3" descr="Obraz zawierający tekst, mapa, zrzut ekranu&#10;&#10;Opis wygenerowany automatycznie">
            <a:extLst>
              <a:ext uri="{FF2B5EF4-FFF2-40B4-BE49-F238E27FC236}">
                <a16:creationId xmlns:a16="http://schemas.microsoft.com/office/drawing/2014/main" id="{713EDEA8-28AF-460B-E34D-F73D187FA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3274" y="1716025"/>
            <a:ext cx="9867213" cy="4574103"/>
          </a:xfrm>
        </p:spPr>
      </p:pic>
    </p:spTree>
    <p:extLst>
      <p:ext uri="{BB962C8B-B14F-4D97-AF65-F5344CB8AC3E}">
        <p14:creationId xmlns:p14="http://schemas.microsoft.com/office/powerpoint/2010/main" val="1710398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85FFD43-7652-0E0A-7FF0-570C56D0A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6. Local Zooming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Obraz 4" descr="Obraz zawierający mapa, tekst, atlas&#10;&#10;Opis wygenerowany automatycznie">
            <a:extLst>
              <a:ext uri="{FF2B5EF4-FFF2-40B4-BE49-F238E27FC236}">
                <a16:creationId xmlns:a16="http://schemas.microsoft.com/office/drawing/2014/main" id="{D9708CAF-41E6-BB68-D776-7EEB51872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" y="2415387"/>
            <a:ext cx="6048392" cy="3857012"/>
          </a:xfrm>
          <a:prstGeom prst="rect">
            <a:avLst/>
          </a:prstGeom>
        </p:spPr>
      </p:pic>
      <p:pic>
        <p:nvPicPr>
          <p:cNvPr id="3" name="Obraz 2" descr="Obraz zawierający tekst, ptak, projekt graficzny, plakat&#10;&#10;Opis wygenerowany automatycznie">
            <a:extLst>
              <a:ext uri="{FF2B5EF4-FFF2-40B4-BE49-F238E27FC236}">
                <a16:creationId xmlns:a16="http://schemas.microsoft.com/office/drawing/2014/main" id="{B072F9C3-64BD-65A9-221F-76FD44F5D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052" y="2421671"/>
            <a:ext cx="6148176" cy="387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55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7B8F3C0-F754-340E-387B-83573AF3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>
                <a:ea typeface="+mj-lt"/>
                <a:cs typeface="+mj-lt"/>
              </a:rPr>
              <a:t>7. </a:t>
            </a:r>
            <a:r>
              <a:rPr lang="pl-PL" err="1">
                <a:ea typeface="+mj-lt"/>
                <a:cs typeface="+mj-lt"/>
              </a:rPr>
              <a:t>Sortable</a:t>
            </a:r>
            <a:r>
              <a:rPr lang="pl-PL">
                <a:ea typeface="+mj-lt"/>
                <a:cs typeface="+mj-lt"/>
              </a:rPr>
              <a:t> </a:t>
            </a:r>
            <a:r>
              <a:rPr lang="pl-PL" err="1">
                <a:ea typeface="+mj-lt"/>
                <a:cs typeface="+mj-lt"/>
              </a:rPr>
              <a:t>Table</a:t>
            </a:r>
            <a:r>
              <a:rPr lang="pl-PL">
                <a:ea typeface="+mj-lt"/>
                <a:cs typeface="+mj-lt"/>
              </a:rPr>
              <a:t> </a:t>
            </a:r>
            <a:r>
              <a:rPr lang="pl-PL" err="1">
                <a:ea typeface="+mj-lt"/>
                <a:cs typeface="+mj-lt"/>
              </a:rPr>
              <a:t>example</a:t>
            </a:r>
            <a:endParaRPr lang="pl-PL">
              <a:ea typeface="+mj-lt"/>
              <a:cs typeface="+mj-lt"/>
            </a:endParaRPr>
          </a:p>
        </p:txBody>
      </p:sp>
      <p:pic>
        <p:nvPicPr>
          <p:cNvPr id="7" name="Symbol zastępczy zawartości 6" descr="Obraz zawierający tekst, zrzut ekranu, numer, Czcionka&#10;&#10;Opis wygenerowany automatycznie">
            <a:extLst>
              <a:ext uri="{FF2B5EF4-FFF2-40B4-BE49-F238E27FC236}">
                <a16:creationId xmlns:a16="http://schemas.microsoft.com/office/drawing/2014/main" id="{2B63B120-1A91-492E-41EF-B939EC561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2166" y="1716024"/>
            <a:ext cx="9149861" cy="4828104"/>
          </a:xfrm>
        </p:spPr>
      </p:pic>
    </p:spTree>
    <p:extLst>
      <p:ext uri="{BB962C8B-B14F-4D97-AF65-F5344CB8AC3E}">
        <p14:creationId xmlns:p14="http://schemas.microsoft.com/office/powerpoint/2010/main" val="574227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A0A6B7E-8874-60E3-426C-77D4D8521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4630964" cy="21018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8. Radial Table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Obraz 3" descr="Obraz zawierający tekst, diagram, krąg&#10;&#10;Opis wygenerowany automatycznie">
            <a:extLst>
              <a:ext uri="{FF2B5EF4-FFF2-40B4-BE49-F238E27FC236}">
                <a16:creationId xmlns:a16="http://schemas.microsoft.com/office/drawing/2014/main" id="{F92A5A33-A954-7D49-8CEA-D1377F9AFA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53" b="20387"/>
          <a:stretch/>
        </p:blipFill>
        <p:spPr>
          <a:xfrm>
            <a:off x="20" y="2959630"/>
            <a:ext cx="6400781" cy="3898370"/>
          </a:xfrm>
          <a:prstGeom prst="rect">
            <a:avLst/>
          </a:prstGeom>
        </p:spPr>
      </p:pic>
      <p:pic>
        <p:nvPicPr>
          <p:cNvPr id="3" name="Obraz 2" descr="Obraz zawierający rysowanie, szkic, krąg, tekst&#10;&#10;Opis wygenerowany automatycznie">
            <a:extLst>
              <a:ext uri="{FF2B5EF4-FFF2-40B4-BE49-F238E27FC236}">
                <a16:creationId xmlns:a16="http://schemas.microsoft.com/office/drawing/2014/main" id="{83426807-CEDD-ACCB-646E-FD3C188CEA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92" r="26969" b="-2"/>
          <a:stretch/>
        </p:blipFill>
        <p:spPr>
          <a:xfrm>
            <a:off x="6591299" y="1"/>
            <a:ext cx="56007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72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787564-8F37-3CF3-2E40-AEA572A5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ea typeface="+mj-lt"/>
                <a:cs typeface="+mj-lt"/>
              </a:rPr>
              <a:t>1. Jak zorganizowane są te dane?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D6E015-923D-C977-0645-74FD7DC1F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pl-PL">
                <a:ea typeface="+mn-lt"/>
                <a:cs typeface="+mn-lt"/>
              </a:rPr>
              <a:t>  </a:t>
            </a:r>
          </a:p>
          <a:p>
            <a:pPr>
              <a:buNone/>
            </a:pPr>
            <a:r>
              <a:rPr lang="pl-PL">
                <a:ea typeface="+mn-lt"/>
                <a:cs typeface="+mn-lt"/>
              </a:rPr>
              <a:t>  Tworząc interfejs użytkownika, należy odpowiednio przedstawiać dane, aby użytkownik mógł łatwo je zrozumieć i wykorzystać.</a:t>
            </a:r>
            <a:endParaRPr lang="pl-PL"/>
          </a:p>
          <a:p>
            <a:pPr marL="0" indent="0">
              <a:buNone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0932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0900145-EF46-1DC6-2EF8-064837C2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9. Multi-Y Graph</a:t>
            </a: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Symbol zastępczy zawartości 5" descr="Obraz zawierający tekst, diagram, linia, Wykres&#10;&#10;Opis wygenerowany automatycznie">
            <a:extLst>
              <a:ext uri="{FF2B5EF4-FFF2-40B4-BE49-F238E27FC236}">
                <a16:creationId xmlns:a16="http://schemas.microsoft.com/office/drawing/2014/main" id="{16285BB9-598F-2F8E-0A63-1C8C2A449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18199" y="2656260"/>
            <a:ext cx="6274589" cy="3130488"/>
          </a:xfrm>
          <a:prstGeom prst="rect">
            <a:avLst/>
          </a:prstGeom>
        </p:spPr>
      </p:pic>
      <p:pic>
        <p:nvPicPr>
          <p:cNvPr id="4" name="Symbol zastępczy zawartości 3" descr="Obraz zawierający tekst, zrzut ekranu, diagram, Czcionka&#10;&#10;Opis wygenerowany automatycznie">
            <a:extLst>
              <a:ext uri="{FF2B5EF4-FFF2-40B4-BE49-F238E27FC236}">
                <a16:creationId xmlns:a16="http://schemas.microsoft.com/office/drawing/2014/main" id="{02780098-0EFE-BE3D-BB11-054FC9A82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24" y="2308780"/>
            <a:ext cx="5799073" cy="454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36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B6C7B6-77EB-F509-A141-50FB18F2F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425" y="530497"/>
            <a:ext cx="10168128" cy="1179576"/>
          </a:xfrm>
        </p:spPr>
        <p:txBody>
          <a:bodyPr/>
          <a:lstStyle/>
          <a:p>
            <a:r>
              <a:rPr lang="pl-PL"/>
              <a:t> </a:t>
            </a:r>
            <a:r>
              <a:rPr lang="pl-PL">
                <a:ea typeface="+mj-lt"/>
                <a:cs typeface="+mj-lt"/>
              </a:rPr>
              <a:t>10. Small </a:t>
            </a:r>
            <a:r>
              <a:rPr lang="pl-PL" err="1">
                <a:ea typeface="+mj-lt"/>
                <a:cs typeface="+mj-lt"/>
              </a:rPr>
              <a:t>Multiples</a:t>
            </a:r>
            <a:endParaRPr lang="pl-PL" err="1"/>
          </a:p>
        </p:txBody>
      </p:sp>
      <p:pic>
        <p:nvPicPr>
          <p:cNvPr id="4" name="Symbol zastępczy zawartości 3" descr="vouchermapsBAYES2000.png">
            <a:extLst>
              <a:ext uri="{FF2B5EF4-FFF2-40B4-BE49-F238E27FC236}">
                <a16:creationId xmlns:a16="http://schemas.microsoft.com/office/drawing/2014/main" id="{662B3CC3-1066-0593-5300-CCED1C8CB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8711" y="1588"/>
            <a:ext cx="6723968" cy="6733040"/>
          </a:xfrm>
        </p:spPr>
      </p:pic>
      <p:pic>
        <p:nvPicPr>
          <p:cNvPr id="3" name="Obraz 2" descr="Obraz zawierający tekst, zrzut ekranu, Wielobarwność, żółty&#10;&#10;Opis wygenerowany automatycznie">
            <a:extLst>
              <a:ext uri="{FF2B5EF4-FFF2-40B4-BE49-F238E27FC236}">
                <a16:creationId xmlns:a16="http://schemas.microsoft.com/office/drawing/2014/main" id="{113BAD67-11BC-6758-F7A8-3577BC200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25148"/>
            <a:ext cx="5451930" cy="227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43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6E1BF2-9E4A-3ACC-6C18-73AA2873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97" y="530497"/>
            <a:ext cx="10168128" cy="1179576"/>
          </a:xfrm>
        </p:spPr>
        <p:txBody>
          <a:bodyPr/>
          <a:lstStyle/>
          <a:p>
            <a:r>
              <a:rPr lang="pl-PL">
                <a:ea typeface="+mj-lt"/>
                <a:cs typeface="+mj-lt"/>
              </a:rPr>
              <a:t>11.Treemap</a:t>
            </a:r>
            <a:endParaRPr lang="pl-PL" err="1"/>
          </a:p>
        </p:txBody>
      </p:sp>
      <p:pic>
        <p:nvPicPr>
          <p:cNvPr id="4" name="Symbol zastępczy zawartości 3" descr="Obraz zawierający tekst, zrzut ekranu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63E76F66-B8EE-279A-4019-D457C262C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7112" y="246453"/>
            <a:ext cx="8216323" cy="6370246"/>
          </a:xfrm>
        </p:spPr>
      </p:pic>
    </p:spTree>
    <p:extLst>
      <p:ext uri="{BB962C8B-B14F-4D97-AF65-F5344CB8AC3E}">
        <p14:creationId xmlns:p14="http://schemas.microsoft.com/office/powerpoint/2010/main" val="2952407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0BB22564-131F-3F74-B193-AE3ADF4BBFD2}"/>
              </a:ext>
            </a:extLst>
          </p:cNvPr>
          <p:cNvSpPr txBox="1"/>
          <p:nvPr/>
        </p:nvSpPr>
        <p:spPr>
          <a:xfrm>
            <a:off x="717825" y="971824"/>
            <a:ext cx="1135076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BIBLIOGRAFIA:</a:t>
            </a:r>
          </a:p>
          <a:p>
            <a:endParaRPr lang="pl-PL"/>
          </a:p>
          <a:p>
            <a:endParaRPr lang="pl-PL">
              <a:ea typeface="+mn-lt"/>
              <a:cs typeface="+mn-lt"/>
            </a:endParaRPr>
          </a:p>
          <a:p>
            <a:endParaRPr lang="pl-PL">
              <a:ea typeface="+mn-lt"/>
              <a:cs typeface="+mn-lt"/>
            </a:endParaRPr>
          </a:p>
          <a:p>
            <a:r>
              <a:rPr lang="pl-PL">
                <a:ea typeface="+mn-lt"/>
                <a:cs typeface="+mn-lt"/>
                <a:hlinkClick r:id="rId2"/>
              </a:rPr>
              <a:t>https://trends.google.com/trends/explore?geo=PL&amp;q=%2Fg%2F11s8zzwmc4</a:t>
            </a:r>
            <a:endParaRPr lang="pl-PL">
              <a:ea typeface="+mn-lt"/>
              <a:cs typeface="+mn-lt"/>
            </a:endParaRPr>
          </a:p>
          <a:p>
            <a:r>
              <a:rPr lang="pl-PL"/>
              <a:t>Open AI</a:t>
            </a:r>
          </a:p>
          <a:p>
            <a:r>
              <a:rPr lang="pl-PL">
                <a:ea typeface="+mn-lt"/>
                <a:cs typeface="+mn-lt"/>
              </a:rPr>
              <a:t>Livro-Designing-Interfaces-2nd-Edition-2010</a:t>
            </a:r>
          </a:p>
          <a:p>
            <a:r>
              <a:rPr lang="pl-PL">
                <a:ea typeface="+mn-lt"/>
                <a:cs typeface="+mn-lt"/>
                <a:hlinkClick r:id="rId3"/>
              </a:rPr>
              <a:t>https://botland.com.pl/12-elektronika</a:t>
            </a:r>
            <a:endParaRPr lang="pl-PL">
              <a:ea typeface="+mn-lt"/>
              <a:cs typeface="+mn-lt"/>
            </a:endParaRPr>
          </a:p>
          <a:p>
            <a:r>
              <a:rPr lang="pl-PL">
                <a:ea typeface="+mn-lt"/>
                <a:cs typeface="+mn-lt"/>
                <a:hlinkClick r:id="rId4"/>
              </a:rPr>
              <a:t>https://www.morele.net/</a:t>
            </a:r>
            <a:endParaRPr lang="pl-PL">
              <a:ea typeface="+mn-lt"/>
              <a:cs typeface="+mn-lt"/>
            </a:endParaRPr>
          </a:p>
          <a:p>
            <a:r>
              <a:rPr lang="pl-PL">
                <a:ea typeface="+mn-lt"/>
                <a:cs typeface="+mn-lt"/>
                <a:hlinkClick r:id="rId5"/>
              </a:rPr>
              <a:t>https://www.otomoto.pl/</a:t>
            </a:r>
            <a:endParaRPr lang="pl-PL">
              <a:ea typeface="+mn-lt"/>
              <a:cs typeface="+mn-lt"/>
            </a:endParaRPr>
          </a:p>
          <a:p>
            <a:r>
              <a:rPr lang="pl-PL">
                <a:ea typeface="+mn-lt"/>
                <a:cs typeface="+mn-lt"/>
                <a:hlinkClick r:id="rId6"/>
              </a:rPr>
              <a:t>https://www.google.com/maps/</a:t>
            </a:r>
            <a:endParaRPr lang="pl-PL">
              <a:ea typeface="+mn-lt"/>
              <a:cs typeface="+mn-lt"/>
            </a:endParaRPr>
          </a:p>
          <a:p>
            <a:r>
              <a:rPr lang="pl-PL">
                <a:ea typeface="+mn-lt"/>
                <a:cs typeface="+mn-lt"/>
                <a:hlinkClick r:id="rId7"/>
              </a:rPr>
              <a:t>https://github.com/KubaPlayer1/IotProjekt/tree/main/IoTProjekt</a:t>
            </a:r>
            <a:endParaRPr lang="pl-PL">
              <a:ea typeface="+mn-lt"/>
              <a:cs typeface="+mn-lt"/>
            </a:endParaRPr>
          </a:p>
          <a:p>
            <a:r>
              <a:rPr lang="pl-PL">
                <a:ea typeface="+mn-lt"/>
                <a:cs typeface="+mn-lt"/>
                <a:hlinkClick r:id="rId8"/>
              </a:rPr>
              <a:t>https://trello.com/b/ZbyCf4NV/moja-tablica-trello</a:t>
            </a:r>
            <a:endParaRPr lang="pl-PL">
              <a:ea typeface="+mn-lt"/>
              <a:cs typeface="+mn-lt"/>
            </a:endParaRPr>
          </a:p>
          <a:p>
            <a:r>
              <a:rPr lang="pl-PL"/>
              <a:t>Aplikacja </a:t>
            </a:r>
            <a:r>
              <a:rPr lang="pl-PL" err="1"/>
              <a:t>waze</a:t>
            </a:r>
          </a:p>
          <a:p>
            <a:r>
              <a:rPr lang="pl-PL"/>
              <a:t>Google grafika</a:t>
            </a:r>
          </a:p>
          <a:p>
            <a:endParaRPr lang="pl-PL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F3BA3DB9-0948-287E-D100-0E5AE4E8848D}"/>
              </a:ext>
            </a:extLst>
          </p:cNvPr>
          <p:cNvSpPr txBox="1"/>
          <p:nvPr/>
        </p:nvSpPr>
        <p:spPr>
          <a:xfrm>
            <a:off x="9448800" y="6305550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l-PL" sz="1000">
                <a:solidFill>
                  <a:schemeClr val="bg1">
                    <a:lumMod val="65000"/>
                  </a:schemeClr>
                </a:solidFill>
              </a:rPr>
              <a:t>Opracował</a:t>
            </a:r>
            <a:br>
              <a:rPr lang="pl-PL" sz="1000">
                <a:solidFill>
                  <a:schemeClr val="bg1">
                    <a:lumMod val="65000"/>
                  </a:schemeClr>
                </a:solidFill>
              </a:rPr>
            </a:br>
            <a:r>
              <a:rPr lang="pl-PL" sz="1000">
                <a:solidFill>
                  <a:schemeClr val="bg1">
                    <a:lumMod val="65000"/>
                  </a:schemeClr>
                </a:solidFill>
              </a:rPr>
              <a:t>Jakub Glonek</a:t>
            </a:r>
            <a:br>
              <a:rPr lang="pl-PL" sz="1000">
                <a:solidFill>
                  <a:schemeClr val="bg1">
                    <a:lumMod val="65000"/>
                  </a:schemeClr>
                </a:solidFill>
              </a:rPr>
            </a:br>
            <a:r>
              <a:rPr lang="pl-PL" sz="1000">
                <a:solidFill>
                  <a:schemeClr val="bg1">
                    <a:lumMod val="65000"/>
                  </a:schemeClr>
                </a:solidFill>
              </a:rPr>
              <a:t>Jakub Kośmider</a:t>
            </a:r>
          </a:p>
        </p:txBody>
      </p:sp>
    </p:spTree>
    <p:extLst>
      <p:ext uri="{BB962C8B-B14F-4D97-AF65-F5344CB8AC3E}">
        <p14:creationId xmlns:p14="http://schemas.microsoft.com/office/powerpoint/2010/main" val="243196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1FCA3873-3AC9-CBA8-B11C-396DBE71CBA0}"/>
              </a:ext>
            </a:extLst>
          </p:cNvPr>
          <p:cNvSpPr txBox="1"/>
          <p:nvPr/>
        </p:nvSpPr>
        <p:spPr>
          <a:xfrm>
            <a:off x="684695" y="33130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Liniowe</a:t>
            </a:r>
          </a:p>
        </p:txBody>
      </p:sp>
      <p:pic>
        <p:nvPicPr>
          <p:cNvPr id="6" name="Obraz 5" descr="Obraz zawierający tekst, zrzut ekranu, Ludzka twarz, człowiek&#10;&#10;Opis wygenerowany automatycznie">
            <a:extLst>
              <a:ext uri="{FF2B5EF4-FFF2-40B4-BE49-F238E27FC236}">
                <a16:creationId xmlns:a16="http://schemas.microsoft.com/office/drawing/2014/main" id="{40A0DED0-4FA0-5306-49B6-4F3A1CDB0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94" y="694804"/>
            <a:ext cx="10822610" cy="5589868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780CD88D-E5F6-9B32-B84B-61D3CC6CCDA4}"/>
              </a:ext>
            </a:extLst>
          </p:cNvPr>
          <p:cNvSpPr txBox="1"/>
          <p:nvPr/>
        </p:nvSpPr>
        <p:spPr>
          <a:xfrm>
            <a:off x="684695" y="6361043"/>
            <a:ext cx="4267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>
                <a:ea typeface="+mn-lt"/>
                <a:cs typeface="+mn-lt"/>
              </a:rPr>
              <a:t>https://www.bbc.com/news/newsbeat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6639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629B9617-07AB-649B-FA12-7CC568FC5181}"/>
              </a:ext>
            </a:extLst>
          </p:cNvPr>
          <p:cNvSpPr txBox="1"/>
          <p:nvPr/>
        </p:nvSpPr>
        <p:spPr>
          <a:xfrm>
            <a:off x="739912" y="35339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Tabelaryczne</a:t>
            </a:r>
          </a:p>
        </p:txBody>
      </p:sp>
      <p:pic>
        <p:nvPicPr>
          <p:cNvPr id="5" name="Obraz 4" descr="Obraz zawierający tekst, Ludzka twarz, zrzut ekranu, osoba&#10;&#10;Opis wygenerowany automatycznie">
            <a:extLst>
              <a:ext uri="{FF2B5EF4-FFF2-40B4-BE49-F238E27FC236}">
                <a16:creationId xmlns:a16="http://schemas.microsoft.com/office/drawing/2014/main" id="{F4605AA3-11D8-865B-45C4-C9E1BB9CA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13" y="719583"/>
            <a:ext cx="10546522" cy="5507181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1AF71B8-BC76-CCB9-9954-AED7F10D2E85}"/>
              </a:ext>
            </a:extLst>
          </p:cNvPr>
          <p:cNvSpPr txBox="1"/>
          <p:nvPr/>
        </p:nvSpPr>
        <p:spPr>
          <a:xfrm rot="-10800000" flipV="1">
            <a:off x="739912" y="6228555"/>
            <a:ext cx="4660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>
                <a:ea typeface="+mn-lt"/>
                <a:cs typeface="+mn-lt"/>
              </a:rPr>
              <a:t>https://finance.yahoo.com/?guccounter=1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6063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9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11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13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00D9F53-39CE-1C7A-57B6-FC98E444331E}"/>
              </a:ext>
            </a:extLst>
          </p:cNvPr>
          <p:cNvSpPr txBox="1"/>
          <p:nvPr/>
        </p:nvSpPr>
        <p:spPr>
          <a:xfrm>
            <a:off x="615458" y="3355848"/>
            <a:ext cx="6268770" cy="282549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Hierarchiczne</a:t>
            </a:r>
          </a:p>
        </p:txBody>
      </p:sp>
      <p:pic>
        <p:nvPicPr>
          <p:cNvPr id="5" name="Obraz 4" descr="Obraz zawierający tekst, zrzut ekranu, oprogramowanie&#10;&#10;Opis wygenerowany automatycznie">
            <a:extLst>
              <a:ext uri="{FF2B5EF4-FFF2-40B4-BE49-F238E27FC236}">
                <a16:creationId xmlns:a16="http://schemas.microsoft.com/office/drawing/2014/main" id="{36FBD2E5-A01C-B550-A616-C0B15F4F4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86" r="-1" b="5004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96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1C048C79-1C77-06F6-8192-1AA41DF1FA0A}"/>
              </a:ext>
            </a:extLst>
          </p:cNvPr>
          <p:cNvSpPr txBox="1"/>
          <p:nvPr/>
        </p:nvSpPr>
        <p:spPr>
          <a:xfrm>
            <a:off x="629478" y="287130"/>
            <a:ext cx="33726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/>
              <a:t>Network of </a:t>
            </a:r>
            <a:r>
              <a:rPr lang="pl-PL" err="1"/>
              <a:t>interconnections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FE29998-806D-75AF-4BB5-55A7F478ABC4}"/>
              </a:ext>
            </a:extLst>
          </p:cNvPr>
          <p:cNvSpPr txBox="1"/>
          <p:nvPr/>
        </p:nvSpPr>
        <p:spPr>
          <a:xfrm>
            <a:off x="750956" y="1391478"/>
            <a:ext cx="10937459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>
                <a:ea typeface="+mn-lt"/>
                <a:cs typeface="+mn-lt"/>
              </a:rPr>
              <a:t>Dane z wzajemnymi połączeniami w interfejsie użytkownika mogą być reprezentowane za pomocą odnośników, przycisków lub grafów, które umożliwiają użytkownikowi przechodzenie między powiązanymi danymi.</a:t>
            </a:r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r>
              <a:rPr lang="pl-PL"/>
              <a:t>Przykładem aplikacji może być aplikacja Facebook, w której to będąc na swoim profilu możemy wchodzić w informacje o profilu innej osoby, przeglądać je i przejść dalej po znajomych tej osoby.</a:t>
            </a:r>
          </a:p>
        </p:txBody>
      </p:sp>
    </p:spTree>
    <p:extLst>
      <p:ext uri="{BB962C8B-B14F-4D97-AF65-F5344CB8AC3E}">
        <p14:creationId xmlns:p14="http://schemas.microsoft.com/office/powerpoint/2010/main" val="1207506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14C6EA88-0D32-1425-8C31-E6CB3BA0A6CB}"/>
              </a:ext>
            </a:extLst>
          </p:cNvPr>
          <p:cNvSpPr txBox="1"/>
          <p:nvPr/>
        </p:nvSpPr>
        <p:spPr>
          <a:xfrm>
            <a:off x="739913" y="30921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Geograficzne</a:t>
            </a:r>
          </a:p>
        </p:txBody>
      </p:sp>
      <p:pic>
        <p:nvPicPr>
          <p:cNvPr id="6" name="Obraz 5" descr="Obraz zawierający mapa, tekst, atlas&#10;&#10;Opis wygenerowany automatycznie">
            <a:extLst>
              <a:ext uri="{FF2B5EF4-FFF2-40B4-BE49-F238E27FC236}">
                <a16:creationId xmlns:a16="http://schemas.microsoft.com/office/drawing/2014/main" id="{D165764F-B0FF-8DF5-AA1B-AE2E983FF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37" y="673652"/>
            <a:ext cx="9843258" cy="618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4540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RightStep">
      <a:dk1>
        <a:srgbClr val="000000"/>
      </a:dk1>
      <a:lt1>
        <a:srgbClr val="FFFFFF"/>
      </a:lt1>
      <a:dk2>
        <a:srgbClr val="3B3221"/>
      </a:dk2>
      <a:lt2>
        <a:srgbClr val="E2E8E2"/>
      </a:lt2>
      <a:accent1>
        <a:srgbClr val="C04DC3"/>
      </a:accent1>
      <a:accent2>
        <a:srgbClr val="B13B83"/>
      </a:accent2>
      <a:accent3>
        <a:srgbClr val="C34D63"/>
      </a:accent3>
      <a:accent4>
        <a:srgbClr val="B1553B"/>
      </a:accent4>
      <a:accent5>
        <a:srgbClr val="C3994D"/>
      </a:accent5>
      <a:accent6>
        <a:srgbClr val="A3AA38"/>
      </a:accent6>
      <a:hlink>
        <a:srgbClr val="3F82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Panoramiczny</PresentationFormat>
  <Slides>43</Slides>
  <Notes>13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43</vt:i4>
      </vt:variant>
    </vt:vector>
  </HeadingPairs>
  <TitlesOfParts>
    <vt:vector size="44" baseType="lpstr">
      <vt:lpstr>AccentBoxVTI</vt:lpstr>
      <vt:lpstr>Prezentacja programu PowerPoint</vt:lpstr>
      <vt:lpstr>Prezentacja programu PowerPoint</vt:lpstr>
      <vt:lpstr>Prezentacja programu PowerPoint</vt:lpstr>
      <vt:lpstr>1. Jak zorganizowane są te dane?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2. Co jest z czym powiązane?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3. W jaki sposób użytkownik może eksplorować te dane? (Nawigacja i przeglądanie).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4. Czy użytkownik może zmienić kolejność tych danych, aby zobaczyć je inaczej? (Sortowanie)</vt:lpstr>
      <vt:lpstr>Prezentacja programu PowerPoint</vt:lpstr>
      <vt:lpstr>5. W jaki sposób użytkownik może zobaczyć tylko te dane, których potrzebuje? (Wyszukiwanie i filtrowanie)</vt:lpstr>
      <vt:lpstr>Prezentacja programu PowerPoint</vt:lpstr>
      <vt:lpstr>6. Jakie są konkretne wartości danych? (Etykieta, legendy itp.)</vt:lpstr>
      <vt:lpstr>Prezentacja programu PowerPoint</vt:lpstr>
      <vt:lpstr>7. Przykładowe Wzorce</vt:lpstr>
      <vt:lpstr>Prezentacja programu PowerPoint</vt:lpstr>
      <vt:lpstr>Overview Plus Detail Example </vt:lpstr>
      <vt:lpstr>2. Datatips example</vt:lpstr>
      <vt:lpstr>3. Data Spotlight example</vt:lpstr>
      <vt:lpstr>4. Dynamic Queries example</vt:lpstr>
      <vt:lpstr>5. Data Brushing example</vt:lpstr>
      <vt:lpstr>6. Local Zooming</vt:lpstr>
      <vt:lpstr>7. Sortable Table example</vt:lpstr>
      <vt:lpstr>8. Radial Table</vt:lpstr>
      <vt:lpstr>9. Multi-Y Graph</vt:lpstr>
      <vt:lpstr> 10. Small Multiples</vt:lpstr>
      <vt:lpstr>11.Treemap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revision>4</cp:revision>
  <dcterms:created xsi:type="dcterms:W3CDTF">2024-05-14T12:08:27Z</dcterms:created>
  <dcterms:modified xsi:type="dcterms:W3CDTF">2024-05-15T09:10:48Z</dcterms:modified>
</cp:coreProperties>
</file>